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rels" ContentType="application/vnd.openxmlformats-package.relationships+xm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2" r:id="rId5"/>
    <p:sldId id="269" r:id="rId6"/>
    <p:sldId id="274" r:id="rId7"/>
    <p:sldId id="266" r:id="rId8"/>
    <p:sldId id="271" r:id="rId9"/>
    <p:sldId id="272" r:id="rId10"/>
    <p:sldId id="259" r:id="rId11"/>
    <p:sldId id="260" r:id="rId12"/>
    <p:sldId id="264" r:id="rId13"/>
    <p:sldId id="265" r:id="rId14"/>
    <p:sldId id="273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27"/>
    <p:restoredTop sz="94401"/>
  </p:normalViewPr>
  <p:slideViewPr>
    <p:cSldViewPr snapToGrid="0" snapToObjects="1">
      <p:cViewPr>
        <p:scale>
          <a:sx n="96" d="100"/>
          <a:sy n="96" d="100"/>
        </p:scale>
        <p:origin x="5000" y="2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FA07F-93C3-A444-9C86-A956F5ED3B8F}" type="datetimeFigureOut">
              <a:rPr lang="ru-RU" smtClean="0"/>
              <a:t>22.08.16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79DEB-A464-DE4E-93DD-3A1DBAEAD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3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79DEB-A464-DE4E-93DD-3A1DBAEAD1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897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79DEB-A464-DE4E-93DD-3A1DBAEAD14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619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79DEB-A464-DE4E-93DD-3A1DBAEAD14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03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w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580" y="2667600"/>
            <a:ext cx="291484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01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5 изображений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765853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765853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3050202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5334551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3050793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5334550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9903635" y="4190206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9903635" y="2667600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7" name="Текст 9"/>
          <p:cNvSpPr>
            <a:spLocks noGrp="1"/>
          </p:cNvSpPr>
          <p:nvPr>
            <p:ph type="body" sz="quarter" idx="24"/>
          </p:nvPr>
        </p:nvSpPr>
        <p:spPr>
          <a:xfrm>
            <a:off x="7618899" y="4190206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Рисунок 4"/>
          <p:cNvSpPr>
            <a:spLocks noGrp="1"/>
          </p:cNvSpPr>
          <p:nvPr>
            <p:ph type="pic" sz="quarter" idx="25" hasCustomPrompt="1"/>
          </p:nvPr>
        </p:nvSpPr>
        <p:spPr>
          <a:xfrm>
            <a:off x="7618899" y="2667600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876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4 изображения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527690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1527690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4065468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6603633" y="4190400"/>
            <a:ext cx="152289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4066059" y="2667794"/>
            <a:ext cx="1521921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6603633" y="2667794"/>
            <a:ext cx="1522899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9142186" y="4190206"/>
            <a:ext cx="1522540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9142185" y="2667600"/>
            <a:ext cx="1522540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79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3 изображения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2035323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2035323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5334550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8634181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5335141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8634180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98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766019" y="2160000"/>
            <a:ext cx="3045817" cy="229109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766019" y="4696933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4573092" y="4700955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Рисунок 4"/>
          <p:cNvSpPr>
            <a:spLocks noGrp="1"/>
          </p:cNvSpPr>
          <p:nvPr>
            <p:ph type="pic" sz="quarter" idx="17" hasCustomPrompt="1"/>
          </p:nvPr>
        </p:nvSpPr>
        <p:spPr>
          <a:xfrm>
            <a:off x="4573092" y="2185009"/>
            <a:ext cx="3045817" cy="2259397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8380561" y="2168263"/>
            <a:ext cx="3045817" cy="2276143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8380561" y="4694271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4394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6857652" y="1913471"/>
            <a:ext cx="4058008" cy="3045413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273486" y="1906181"/>
            <a:ext cx="4061089" cy="3045619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1273258" y="5205413"/>
            <a:ext cx="406108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6857653" y="5219767"/>
            <a:ext cx="406108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1146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15" hasCustomPrompt="1"/>
          </p:nvPr>
        </p:nvSpPr>
        <p:spPr>
          <a:xfrm>
            <a:off x="511968" y="1652587"/>
            <a:ext cx="11167995" cy="4314032"/>
          </a:xfrm>
        </p:spPr>
        <p:txBody>
          <a:bodyPr/>
          <a:lstStyle>
            <a:lvl1pPr marL="0" marR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06066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зображение без заголовк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15" hasCustomPrompt="1"/>
          </p:nvPr>
        </p:nvSpPr>
        <p:spPr>
          <a:xfrm>
            <a:off x="512002" y="636969"/>
            <a:ext cx="11167996" cy="5330031"/>
          </a:xfrm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37677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зображение во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12191999" cy="6858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24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ключительный с 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917" y="5713413"/>
            <a:ext cx="762050" cy="5095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6385" y="5713201"/>
            <a:ext cx="7868312" cy="507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dirty="0" smtClean="0">
                <a:solidFill>
                  <a:srgbClr val="000000"/>
                </a:solidFill>
              </a:rPr>
              <a:t>Коммерческая тайна ООО «Яндекс», 119021, Россия, г. Москва, ул. Льва Толстого, д. 16</a:t>
            </a:r>
            <a:br>
              <a:rPr lang="ru-RU" sz="1500" dirty="0" smtClean="0">
                <a:solidFill>
                  <a:srgbClr val="000000"/>
                </a:solidFill>
              </a:rPr>
            </a:br>
            <a:r>
              <a:rPr lang="en-US" sz="1500" dirty="0" smtClean="0">
                <a:solidFill>
                  <a:srgbClr val="000000"/>
                </a:solidFill>
              </a:rPr>
              <a:t>YANDEX</a:t>
            </a:r>
            <a:r>
              <a:rPr lang="ru-RU" sz="1500" dirty="0" smtClean="0">
                <a:solidFill>
                  <a:srgbClr val="000000"/>
                </a:solidFill>
              </a:rPr>
              <a:t> </a:t>
            </a:r>
            <a:r>
              <a:rPr lang="en-US" sz="1500" dirty="0" smtClean="0">
                <a:solidFill>
                  <a:srgbClr val="000000"/>
                </a:solidFill>
              </a:rPr>
              <a:t>Limited Liability Company, 16, Leo Tolstoy St., Moscow 119021, Russia</a:t>
            </a:r>
            <a:endParaRPr lang="ru-RU" sz="15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34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ключительный без 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29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Ya_log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580" y="2667600"/>
            <a:ext cx="2914840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3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онтакты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7275" y="1147935"/>
            <a:ext cx="9137451" cy="761206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Контакты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2288531" y="5205600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2288530" y="4193813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7365083" y="4202170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7365083" y="5205600"/>
            <a:ext cx="329964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Текст 9"/>
          <p:cNvSpPr>
            <a:spLocks noGrp="1"/>
          </p:cNvSpPr>
          <p:nvPr>
            <p:ph type="body" sz="quarter" idx="24" hasCustomPrompt="1"/>
          </p:nvPr>
        </p:nvSpPr>
        <p:spPr>
          <a:xfrm>
            <a:off x="1532738" y="2414276"/>
            <a:ext cx="9131988" cy="1290877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ru-RU" dirty="0" smtClean="0"/>
              <a:t>Имя Фамилия</a:t>
            </a:r>
            <a:br>
              <a:rPr lang="ru-RU" dirty="0" smtClean="0"/>
            </a:br>
            <a:r>
              <a:rPr lang="ru-RU" dirty="0" smtClean="0"/>
              <a:t>Должность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480" y="5203612"/>
            <a:ext cx="516072" cy="5095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738" y="4210287"/>
            <a:ext cx="274953" cy="4998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033" y="4210287"/>
            <a:ext cx="517846" cy="5178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245" y="5233234"/>
            <a:ext cx="507633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71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285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3B6EC5-131F-3243-A51D-85CDF56F4ACB}" type="datetimeFigureOut">
              <a:rPr lang="en-US" smtClean="0"/>
              <a:t>8/22/16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8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274" y="1906588"/>
            <a:ext cx="9140726" cy="3044825"/>
          </a:xfrm>
        </p:spPr>
        <p:txBody>
          <a:bodyPr anchor="ctr"/>
          <a:lstStyle>
            <a:lvl1pPr algn="l">
              <a:lnSpc>
                <a:spcPts val="7000"/>
              </a:lnSpc>
              <a:defRPr sz="600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7274" y="5205412"/>
            <a:ext cx="9140726" cy="761207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500"/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1527274" y="637382"/>
            <a:ext cx="4572298" cy="5072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500"/>
            </a:lvl1pPr>
          </a:lstStyle>
          <a:p>
            <a:r>
              <a:rPr lang="ru-RU" dirty="0" smtClean="0"/>
              <a:t>Логотип Яндекса (Сервиса)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991" y="627282"/>
            <a:ext cx="776010" cy="517306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4"/>
          </p:nvPr>
        </p:nvSpPr>
        <p:spPr>
          <a:xfrm>
            <a:off x="1527274" y="6220620"/>
            <a:ext cx="9137451" cy="25398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605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 без 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274" y="1906588"/>
            <a:ext cx="9140726" cy="3044825"/>
          </a:xfrm>
        </p:spPr>
        <p:txBody>
          <a:bodyPr anchor="ctr"/>
          <a:lstStyle>
            <a:lvl1pPr algn="l">
              <a:lnSpc>
                <a:spcPts val="7000"/>
              </a:lnSpc>
              <a:defRPr sz="600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7274" y="5205412"/>
            <a:ext cx="9140726" cy="761207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500"/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1527274" y="637382"/>
            <a:ext cx="4572298" cy="5072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500"/>
            </a:lvl1pPr>
          </a:lstStyle>
          <a:p>
            <a:r>
              <a:rPr lang="ru-RU" smtClean="0"/>
              <a:t>Логотип Яндекса (Сервиса)</a:t>
            </a:r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4" hasCustomPrompt="1"/>
          </p:nvPr>
        </p:nvSpPr>
        <p:spPr>
          <a:xfrm>
            <a:off x="7872925" y="637382"/>
            <a:ext cx="2791801" cy="507206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dirty="0" smtClean="0"/>
              <a:t>Логотип </a:t>
            </a:r>
            <a:r>
              <a:rPr lang="ru-RU" dirty="0" err="1" smtClean="0"/>
              <a:t>партнера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7274" y="6220620"/>
            <a:ext cx="9137451" cy="253981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816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878" y="638782"/>
            <a:ext cx="9137451" cy="761207"/>
          </a:xfrm>
        </p:spPr>
        <p:txBody>
          <a:bodyPr anchor="t"/>
          <a:lstStyle>
            <a:lvl1pPr marL="0" indent="0">
              <a:buNone/>
              <a:defRPr sz="2500">
                <a:solidFill>
                  <a:schemeClr val="bg1"/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650" y="6220800"/>
            <a:ext cx="831187" cy="25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74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878" y="5205413"/>
            <a:ext cx="9137451" cy="761207"/>
          </a:xfrm>
        </p:spPr>
        <p:txBody>
          <a:bodyPr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1273486" y="1907156"/>
            <a:ext cx="9385856" cy="3044644"/>
          </a:xfrm>
        </p:spPr>
        <p:txBody>
          <a:bodyPr/>
          <a:lstStyle>
            <a:lvl1pPr marL="571500" indent="-57150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Impact" panose="020B0806030902050204" pitchFamily="34" charset="0"/>
              <a:buChar char="│"/>
              <a:defRPr sz="6000" b="0" baseline="0">
                <a:solidFill>
                  <a:schemeClr val="bg1"/>
                </a:solidFill>
                <a:latin typeface="Textbook New Light" panose="020B0503020503020204" pitchFamily="34" charset="-52"/>
              </a:defRPr>
            </a:lvl1pPr>
            <a:lvl2pPr marL="216000" indent="-216000">
              <a:defRPr/>
            </a:lvl2pPr>
            <a:lvl3pPr marL="504000" indent="-270000">
              <a:defRPr/>
            </a:lvl3pPr>
            <a:lvl4pPr marL="504000" indent="-270000">
              <a:defRPr/>
            </a:lvl4pPr>
          </a:lstStyle>
          <a:p>
            <a:pPr lvl="0"/>
            <a:r>
              <a:rPr lang="ru-RU" dirty="0" smtClean="0"/>
              <a:t>Текст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6915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66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03" y="1652588"/>
            <a:ext cx="9645061" cy="4314412"/>
          </a:xfrm>
        </p:spPr>
        <p:txBody>
          <a:bodyPr/>
          <a:lstStyle>
            <a:lvl1pPr marL="0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defRPr/>
            </a:lvl1pPr>
            <a:lvl2pPr marL="0" indent="-396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Impact" panose="020B0806030902050204" pitchFamily="34" charset="0"/>
              <a:buChar char="▌"/>
              <a:defRPr/>
            </a:lvl2pPr>
            <a:lvl3pPr marL="756000" indent="-396000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defRPr/>
            </a:lvl3pPr>
            <a:lvl4pPr marL="756000" indent="-396000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34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391" y="1652587"/>
            <a:ext cx="5324792" cy="4314032"/>
          </a:xfrm>
        </p:spPr>
        <p:txBody>
          <a:bodyPr/>
          <a:lstStyle>
            <a:lvl2pPr marL="396000" indent="-396000">
              <a:defRPr/>
            </a:lvl2pPr>
            <a:lvl3pPr marL="756000" indent="-396000">
              <a:defRPr/>
            </a:lvl3pPr>
            <a:lvl4pPr marL="756000" indent="-396000"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6355206" y="1633154"/>
            <a:ext cx="5324792" cy="4314032"/>
          </a:xfrm>
        </p:spPr>
        <p:txBody>
          <a:bodyPr/>
          <a:lstStyle>
            <a:lvl2pPr marL="396000" indent="-396000">
              <a:defRPr/>
            </a:lvl2pPr>
            <a:lvl3pPr marL="756000" indent="-396000">
              <a:defRPr/>
            </a:lvl3pPr>
            <a:lvl4pPr marL="756000" indent="-396000"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6974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2003" y="383382"/>
            <a:ext cx="11167995" cy="761206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003" y="1652588"/>
            <a:ext cx="11167995" cy="431441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err="1" smtClean="0"/>
              <a:t>Четвертый</a:t>
            </a:r>
            <a:r>
              <a:rPr lang="ru-RU" dirty="0" smtClean="0"/>
              <a:t>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2002" y="6220620"/>
            <a:ext cx="10152723" cy="2540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1965" y="6220620"/>
            <a:ext cx="508033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0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timing>
    <p:tnLst>
      <p:par>
        <p:cTn id="1" dur="indefinite" restart="never" nodeType="tmRoot"/>
      </p:par>
    </p:tnLst>
  </p:timing>
  <p:txStyles>
    <p:titleStyle>
      <a:lvl1pPr algn="l" defTabSz="914355" rtl="0" eaLnBrk="1" latinLnBrk="0" hangingPunct="1">
        <a:lnSpc>
          <a:spcPts val="5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5" rtl="0" eaLnBrk="1" latinLnBrk="0" hangingPunct="1">
        <a:lnSpc>
          <a:spcPts val="3000"/>
        </a:lnSpc>
        <a:spcBef>
          <a:spcPts val="2000"/>
        </a:spcBef>
        <a:spcAft>
          <a:spcPts val="2000"/>
        </a:spcAft>
        <a:buFontTx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-396000" algn="l" defTabSz="954000" rtl="0" eaLnBrk="1" latinLnBrk="0" hangingPunct="1">
        <a:lnSpc>
          <a:spcPts val="3000"/>
        </a:lnSpc>
        <a:spcBef>
          <a:spcPts val="0"/>
        </a:spcBef>
        <a:spcAft>
          <a:spcPts val="0"/>
        </a:spcAft>
        <a:buClr>
          <a:schemeClr val="tx2"/>
        </a:buClr>
        <a:buSzPct val="105000"/>
        <a:buFont typeface="Arial" panose="020B0604020202020204" pitchFamily="34" charset="0"/>
        <a:buChar char="▌"/>
        <a:defRPr sz="2500" kern="1200" baseline="0">
          <a:solidFill>
            <a:schemeClr val="tx1"/>
          </a:solidFill>
          <a:latin typeface="Textbook New" panose="020B0603020503020204" pitchFamily="34" charset="-52"/>
          <a:ea typeface="+mn-ea"/>
          <a:cs typeface="+mn-cs"/>
        </a:defRPr>
      </a:lvl2pPr>
      <a:lvl3pPr marL="756000" indent="-396000" algn="l" defTabSz="914355" rtl="0" eaLnBrk="1" latinLnBrk="0" hangingPunct="1">
        <a:lnSpc>
          <a:spcPts val="3000"/>
        </a:lnSpc>
        <a:spcBef>
          <a:spcPts val="2000"/>
        </a:spcBef>
        <a:spcAft>
          <a:spcPts val="0"/>
        </a:spcAft>
        <a:buFont typeface="Textbook New Light" panose="020B0503020503020204" pitchFamily="34" charset="-52"/>
        <a:buChar char="›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00" indent="-396000" algn="l" defTabSz="914355" rtl="0" eaLnBrk="1" latinLnBrk="0" hangingPunct="1">
        <a:lnSpc>
          <a:spcPts val="3000"/>
        </a:lnSpc>
        <a:spcBef>
          <a:spcPts val="2000"/>
        </a:spcBef>
        <a:spcAft>
          <a:spcPts val="0"/>
        </a:spcAft>
        <a:buFont typeface="+mj-lt"/>
        <a:buAutoNum type="arabicPeriod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355" rtl="0" eaLnBrk="1" latinLnBrk="0" hangingPunct="1">
        <a:lnSpc>
          <a:spcPct val="90000"/>
        </a:lnSpc>
        <a:spcBef>
          <a:spcPts val="500"/>
        </a:spcBef>
        <a:buFontTx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79">
          <p15:clr>
            <a:srgbClr val="F26B43"/>
          </p15:clr>
        </p15:guide>
        <p15:guide id="2" pos="7360">
          <p15:clr>
            <a:srgbClr val="F26B43"/>
          </p15:clr>
        </p15:guide>
        <p15:guide id="3" pos="7040">
          <p15:clr>
            <a:srgbClr val="F26B43"/>
          </p15:clr>
        </p15:guide>
        <p15:guide id="4" pos="6720">
          <p15:clr>
            <a:srgbClr val="F26B43"/>
          </p15:clr>
        </p15:guide>
        <p15:guide id="5" pos="6401">
          <p15:clr>
            <a:srgbClr val="F26B43"/>
          </p15:clr>
        </p15:guide>
        <p15:guide id="6" pos="6081">
          <p15:clr>
            <a:srgbClr val="F26B43"/>
          </p15:clr>
        </p15:guide>
        <p15:guide id="7" pos="5761">
          <p15:clr>
            <a:srgbClr val="F26B43"/>
          </p15:clr>
        </p15:guide>
        <p15:guide id="8" pos="5441">
          <p15:clr>
            <a:srgbClr val="F26B43"/>
          </p15:clr>
        </p15:guide>
        <p15:guide id="9" pos="5122">
          <p15:clr>
            <a:srgbClr val="F26B43"/>
          </p15:clr>
        </p15:guide>
        <p15:guide id="10" pos="4802">
          <p15:clr>
            <a:srgbClr val="F26B43"/>
          </p15:clr>
        </p15:guide>
        <p15:guide id="11" pos="4482">
          <p15:clr>
            <a:srgbClr val="F26B43"/>
          </p15:clr>
        </p15:guide>
        <p15:guide id="12" pos="4162">
          <p15:clr>
            <a:srgbClr val="F26B43"/>
          </p15:clr>
        </p15:guide>
        <p15:guide id="13" pos="3523">
          <p15:clr>
            <a:srgbClr val="F26B43"/>
          </p15:clr>
        </p15:guide>
        <p15:guide id="14" pos="3843">
          <p15:clr>
            <a:srgbClr val="F26B43"/>
          </p15:clr>
        </p15:guide>
        <p15:guide id="15" pos="3203">
          <p15:clr>
            <a:srgbClr val="F26B43"/>
          </p15:clr>
        </p15:guide>
        <p15:guide id="16" pos="2883">
          <p15:clr>
            <a:srgbClr val="F26B43"/>
          </p15:clr>
        </p15:guide>
        <p15:guide id="17" pos="2564">
          <p15:clr>
            <a:srgbClr val="F26B43"/>
          </p15:clr>
        </p15:guide>
        <p15:guide id="18" pos="2244">
          <p15:clr>
            <a:srgbClr val="F26B43"/>
          </p15:clr>
        </p15:guide>
        <p15:guide id="19" pos="1924">
          <p15:clr>
            <a:srgbClr val="F26B43"/>
          </p15:clr>
        </p15:guide>
        <p15:guide id="20" pos="1604">
          <p15:clr>
            <a:srgbClr val="F26B43"/>
          </p15:clr>
        </p15:guide>
        <p15:guide id="21" pos="1285">
          <p15:clr>
            <a:srgbClr val="F26B43"/>
          </p15:clr>
        </p15:guide>
        <p15:guide id="22" pos="645">
          <p15:clr>
            <a:srgbClr val="F26B43"/>
          </p15:clr>
        </p15:guide>
        <p15:guide id="23" pos="965">
          <p15:clr>
            <a:srgbClr val="F26B43"/>
          </p15:clr>
        </p15:guide>
        <p15:guide id="24" pos="325">
          <p15:clr>
            <a:srgbClr val="F26B43"/>
          </p15:clr>
        </p15:guide>
        <p15:guide id="25" pos="7999">
          <p15:clr>
            <a:srgbClr val="F26B43"/>
          </p15:clr>
        </p15:guide>
        <p15:guide id="26" pos="8319">
          <p15:clr>
            <a:srgbClr val="F26B43"/>
          </p15:clr>
        </p15:guide>
        <p15:guide id="27" pos="8639">
          <p15:clr>
            <a:srgbClr val="F26B43"/>
          </p15:clr>
        </p15:guide>
        <p15:guide id="28" pos="8958">
          <p15:clr>
            <a:srgbClr val="F26B43"/>
          </p15:clr>
        </p15:guide>
        <p15:guide id="29" pos="9278">
          <p15:clr>
            <a:srgbClr val="F26B43"/>
          </p15:clr>
        </p15:guide>
        <p15:guide id="30" pos="9598">
          <p15:clr>
            <a:srgbClr val="F26B43"/>
          </p15:clr>
        </p15:guide>
        <p15:guide id="31" pos="9918">
          <p15:clr>
            <a:srgbClr val="F26B43"/>
          </p15:clr>
        </p15:guide>
        <p15:guide id="32" pos="10237">
          <p15:clr>
            <a:srgbClr val="F26B43"/>
          </p15:clr>
        </p15:guide>
        <p15:guide id="33" pos="10877">
          <p15:clr>
            <a:srgbClr val="F26B43"/>
          </p15:clr>
        </p15:guide>
        <p15:guide id="34" pos="10557">
          <p15:clr>
            <a:srgbClr val="F26B43"/>
          </p15:clr>
        </p15:guide>
        <p15:guide id="35" pos="11197">
          <p15:clr>
            <a:srgbClr val="F26B43"/>
          </p15:clr>
        </p15:guide>
        <p15:guide id="36" pos="11516">
          <p15:clr>
            <a:srgbClr val="F26B43"/>
          </p15:clr>
        </p15:guide>
        <p15:guide id="37" pos="12156">
          <p15:clr>
            <a:srgbClr val="F26B43"/>
          </p15:clr>
        </p15:guide>
        <p15:guide id="38" pos="11836">
          <p15:clr>
            <a:srgbClr val="F26B43"/>
          </p15:clr>
        </p15:guide>
        <p15:guide id="39" pos="12476">
          <p15:clr>
            <a:srgbClr val="F26B43"/>
          </p15:clr>
        </p15:guide>
        <p15:guide id="40" pos="12795">
          <p15:clr>
            <a:srgbClr val="F26B43"/>
          </p15:clr>
        </p15:guide>
        <p15:guide id="41" pos="13115">
          <p15:clr>
            <a:srgbClr val="F26B43"/>
          </p15:clr>
        </p15:guide>
        <p15:guide id="42" pos="13435">
          <p15:clr>
            <a:srgbClr val="F26B43"/>
          </p15:clr>
        </p15:guide>
        <p15:guide id="43" pos="14074">
          <p15:clr>
            <a:srgbClr val="F26B43"/>
          </p15:clr>
        </p15:guide>
        <p15:guide id="44" pos="13755">
          <p15:clr>
            <a:srgbClr val="F26B43"/>
          </p15:clr>
        </p15:guide>
        <p15:guide id="45" pos="14394">
          <p15:clr>
            <a:srgbClr val="F26B43"/>
          </p15:clr>
        </p15:guide>
        <p15:guide id="46" pos="14714">
          <p15:clr>
            <a:srgbClr val="F26B43"/>
          </p15:clr>
        </p15:guide>
        <p15:guide id="47" pos="15034">
          <p15:clr>
            <a:srgbClr val="F26B43"/>
          </p15:clr>
        </p15:guide>
        <p15:guide id="48" orient="horz" pos="4320">
          <p15:clr>
            <a:srgbClr val="F26B43"/>
          </p15:clr>
        </p15:guide>
        <p15:guide id="49" orient="horz" pos="4000">
          <p15:clr>
            <a:srgbClr val="F26B43"/>
          </p15:clr>
        </p15:guide>
        <p15:guide id="50" orient="horz" pos="3681">
          <p15:clr>
            <a:srgbClr val="F26B43"/>
          </p15:clr>
        </p15:guide>
        <p15:guide id="51" orient="horz" pos="3361">
          <p15:clr>
            <a:srgbClr val="F26B43"/>
          </p15:clr>
        </p15:guide>
        <p15:guide id="52" orient="horz" pos="3041">
          <p15:clr>
            <a:srgbClr val="F26B43"/>
          </p15:clr>
        </p15:guide>
        <p15:guide id="53" orient="horz" pos="2721">
          <p15:clr>
            <a:srgbClr val="F26B43"/>
          </p15:clr>
        </p15:guide>
        <p15:guide id="54" orient="horz" pos="2402">
          <p15:clr>
            <a:srgbClr val="F26B43"/>
          </p15:clr>
        </p15:guide>
        <p15:guide id="55" orient="horz" pos="2082">
          <p15:clr>
            <a:srgbClr val="F26B43"/>
          </p15:clr>
        </p15:guide>
        <p15:guide id="56" orient="horz" pos="1762">
          <p15:clr>
            <a:srgbClr val="F26B43"/>
          </p15:clr>
        </p15:guide>
        <p15:guide id="57" orient="horz" pos="1442">
          <p15:clr>
            <a:srgbClr val="F26B43"/>
          </p15:clr>
        </p15:guide>
        <p15:guide id="58" orient="horz" pos="1123">
          <p15:clr>
            <a:srgbClr val="F26B43"/>
          </p15:clr>
        </p15:guide>
        <p15:guide id="59" orient="horz" pos="803">
          <p15:clr>
            <a:srgbClr val="F26B43"/>
          </p15:clr>
        </p15:guide>
        <p15:guide id="60" orient="horz" pos="483">
          <p15:clr>
            <a:srgbClr val="F26B43"/>
          </p15:clr>
        </p15:guide>
        <p15:guide id="61" orient="horz" pos="163">
          <p15:clr>
            <a:srgbClr val="F26B43"/>
          </p15:clr>
        </p15:guide>
        <p15:guide id="62" orient="horz" pos="4640">
          <p15:clr>
            <a:srgbClr val="F26B43"/>
          </p15:clr>
        </p15:guide>
        <p15:guide id="63" orient="horz" pos="4959">
          <p15:clr>
            <a:srgbClr val="F26B43"/>
          </p15:clr>
        </p15:guide>
        <p15:guide id="64" orient="horz" pos="5279">
          <p15:clr>
            <a:srgbClr val="F26B43"/>
          </p15:clr>
        </p15:guide>
        <p15:guide id="65" orient="horz" pos="5599">
          <p15:clr>
            <a:srgbClr val="F26B43"/>
          </p15:clr>
        </p15:guide>
        <p15:guide id="66" orient="horz" pos="5919">
          <p15:clr>
            <a:srgbClr val="F26B43"/>
          </p15:clr>
        </p15:guide>
        <p15:guide id="67" orient="horz" pos="6238">
          <p15:clr>
            <a:srgbClr val="F26B43"/>
          </p15:clr>
        </p15:guide>
        <p15:guide id="68" orient="horz" pos="6558">
          <p15:clr>
            <a:srgbClr val="F26B43"/>
          </p15:clr>
        </p15:guide>
        <p15:guide id="69" orient="horz" pos="6878">
          <p15:clr>
            <a:srgbClr val="F26B43"/>
          </p15:clr>
        </p15:guide>
        <p15:guide id="70" orient="horz" pos="7198">
          <p15:clr>
            <a:srgbClr val="F26B43"/>
          </p15:clr>
        </p15:guide>
        <p15:guide id="71" orient="horz" pos="7517">
          <p15:clr>
            <a:srgbClr val="F26B43"/>
          </p15:clr>
        </p15:guide>
        <p15:guide id="72" orient="horz" pos="7837">
          <p15:clr>
            <a:srgbClr val="F26B43"/>
          </p15:clr>
        </p15:guide>
        <p15:guide id="73" orient="horz" pos="8157">
          <p15:clr>
            <a:srgbClr val="F26B43"/>
          </p15:clr>
        </p15:guide>
        <p15:guide id="74" orient="horz" pos="84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14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14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g"/><Relationship Id="rId3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Relationship Id="rId3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7" Type="http://schemas.openxmlformats.org/officeDocument/2006/relationships/image" Target="../media/image14.png"/><Relationship Id="rId8" Type="http://schemas.openxmlformats.org/officeDocument/2006/relationships/image" Target="../media/image1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14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14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5" Type="http://schemas.openxmlformats.org/officeDocument/2006/relationships/image" Target="../media/image14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14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14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1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763" y="1782763"/>
            <a:ext cx="6599237" cy="507999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TABLEAU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763" y="2797175"/>
            <a:ext cx="7458822" cy="3169825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Frequently-visited pages accessible with a single tap</a:t>
            </a:r>
          </a:p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Adjusted over time as your usage</a:t>
            </a:r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pattern changes</a:t>
            </a: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" y="1252700"/>
            <a:ext cx="2481943" cy="441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9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8758" y="1782763"/>
            <a:ext cx="7107237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CROSS-DEVICE DATA SYNC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763" y="2797175"/>
            <a:ext cx="7107237" cy="3046413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Bookmarks and Favorites are synced cross-device </a:t>
            </a:r>
            <a:b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and with the Cloud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Easily recovered even if device is replaced, lost or broken</a:t>
            </a: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553" y="1198563"/>
            <a:ext cx="2512397" cy="446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5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938" y="1782763"/>
            <a:ext cx="7613650" cy="507999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COMMERCIAL TERMS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938" y="2797174"/>
            <a:ext cx="8366806" cy="3169825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Might be shipped as a White-Label product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Flexible business terms depending on the volume / region </a:t>
            </a:r>
            <a:b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of smartphone shipments</a:t>
            </a:r>
          </a:p>
        </p:txBody>
      </p:sp>
    </p:spTree>
    <p:extLst>
      <p:ext uri="{BB962C8B-B14F-4D97-AF65-F5344CB8AC3E}">
        <p14:creationId xmlns:p14="http://schemas.microsoft.com/office/powerpoint/2010/main" val="56441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938" y="1782763"/>
            <a:ext cx="8121650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SUMMARY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938" y="2797175"/>
            <a:ext cx="9137650" cy="3910054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Fast, Safe and Reliable Browser from the biggest Internet company in Europe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Works with any Search Engine including Yahoo, Google, Bing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Delivers unique and time-proven Data Analytics expertise of </a:t>
            </a:r>
            <a:b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World’s Top 4 Web Search company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Provides efficient yet user friendly monetization mechanics</a:t>
            </a:r>
            <a:r>
              <a:rPr lang="ru-RU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through ZEN 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without any harm to overall UX</a:t>
            </a:r>
            <a:endParaRPr lang="ru-RU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22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23939" y="1782764"/>
            <a:ext cx="9640390" cy="3044824"/>
          </a:xfrm>
        </p:spPr>
        <p:txBody>
          <a:bodyPr anchor="ctr"/>
          <a:lstStyle/>
          <a:p>
            <a:r>
              <a:rPr lang="en-US" sz="5000" b="1" dirty="0" smtClean="0">
                <a:latin typeface="Arial" charset="0"/>
                <a:ea typeface="Arial" charset="0"/>
                <a:cs typeface="Arial" charset="0"/>
              </a:rPr>
              <a:t>Questions?</a:t>
            </a:r>
            <a:endParaRPr lang="en-US" sz="5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3939" y="3888701"/>
            <a:ext cx="80908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charset="0"/>
                <a:ea typeface="Arial" charset="0"/>
                <a:cs typeface="Arial" charset="0"/>
              </a:rPr>
              <a:t>contact me at </a:t>
            </a:r>
            <a:r>
              <a:rPr lang="en-US" sz="22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yadiscovery@yandex-team.com</a:t>
            </a:r>
            <a:endParaRPr lang="ru-RU" sz="2200" b="1" dirty="0" err="1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6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23938" y="1782763"/>
            <a:ext cx="10152062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TECHNICAL REQUIREMENTS</a:t>
            </a:r>
            <a:endParaRPr 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3938" y="2797176"/>
            <a:ext cx="9457817" cy="3169825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Android 4.1.x or higher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spc="300" dirty="0" smtClean="0">
                <a:latin typeface="Arial" charset="0"/>
                <a:ea typeface="Arial" charset="0"/>
                <a:cs typeface="Arial" charset="0"/>
              </a:rPr>
              <a:t>APK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size – less than 29 MB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1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477" y="1937726"/>
            <a:ext cx="3385377" cy="238034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480289" y="2328397"/>
            <a:ext cx="7613650" cy="1201759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355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9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YANDEX BROWSER</a:t>
            </a:r>
            <a:endParaRPr lang="en-US" sz="39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55218" y="3222399"/>
            <a:ext cx="8128782" cy="506341"/>
          </a:xfrm>
        </p:spPr>
        <p:txBody>
          <a:bodyPr/>
          <a:lstStyle/>
          <a:p>
            <a:r>
              <a:rPr lang="en-US" sz="2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the first Global Browser from </a:t>
            </a:r>
            <a:r>
              <a:rPr lang="en-US" sz="22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Yandex</a:t>
            </a:r>
            <a:r>
              <a:rPr lang="en-US" sz="2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for OEMs</a:t>
            </a:r>
            <a:endParaRPr lang="en-US" sz="2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1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0259" y="1274763"/>
            <a:ext cx="7107237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KEY FEATURES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0015" y="2289175"/>
            <a:ext cx="7107237" cy="3677824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ZEN –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content discovery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&amp; recommendation system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Turbo mode –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rapid mobile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Internet</a:t>
            </a:r>
            <a:endParaRPr lang="ru-RU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Safe browsing protects from harmful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pages 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files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Tableau – You’re just one tap away from your favorite pages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Data sync between devices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Most popular downloadable Android browser in Russia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171" y="1238188"/>
            <a:ext cx="2491023" cy="442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762" y="1274763"/>
            <a:ext cx="7107238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ZEN: 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Content Discovery Done Right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763" y="2289175"/>
            <a:ext cx="7637929" cy="3901458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User-centric content discovery &amp; recommendation engine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Based on time-proven Yandex Machine Learning and </a:t>
            </a:r>
            <a:br>
              <a:rPr lang="en-US" sz="20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Data Analytics technology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Provides 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only relevant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content for every single user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Creates up to 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17× better user engagement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* vs. traditional </a:t>
            </a:r>
            <a:br>
              <a:rPr lang="en-US" sz="20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News &amp; Content Feeds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Stable revenue stream from carefully targeted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advertising </a:t>
            </a:r>
            <a:br>
              <a:rPr lang="en-US" sz="20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native format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FECB2E"/>
              </a:buClr>
            </a:pP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Изображение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4" name="14_zen_br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16307" y="1220014"/>
            <a:ext cx="2503145" cy="445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9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7556" y="1781174"/>
            <a:ext cx="7107237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TURBO MODE</a:t>
            </a:r>
            <a:endParaRPr 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764" y="2809804"/>
            <a:ext cx="7108030" cy="3677825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Turns on automatically to speed up browsing and reduce </a:t>
            </a:r>
            <a:br>
              <a:rPr lang="en-US" sz="20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data traffic</a:t>
            </a:r>
            <a:r>
              <a:rPr lang="ru-RU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by 60% on average</a:t>
            </a:r>
          </a:p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Optimizes media content for better user experience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087" y="1184048"/>
            <a:ext cx="2520560" cy="448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8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7556" y="1781174"/>
            <a:ext cx="7107237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TURBO MODE</a:t>
            </a:r>
            <a:endParaRPr 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763" y="2827474"/>
            <a:ext cx="7107237" cy="3169824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On-the-fly streaming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video compression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saves 40-80% of </a:t>
            </a:r>
            <a:br>
              <a:rPr lang="en-US" sz="20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data traffic and enables playback over the slow network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591" y="1239815"/>
            <a:ext cx="2505520" cy="44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88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7556" y="2289176"/>
            <a:ext cx="7107237" cy="507999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PROTECT: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Internet safety features</a:t>
            </a:r>
            <a:endParaRPr lang="en-US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7556" y="3321258"/>
            <a:ext cx="7790544" cy="3182711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Web-page malware threat check</a:t>
            </a: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860" y="1238186"/>
            <a:ext cx="25146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8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7556" y="2289175"/>
            <a:ext cx="7107237" cy="507999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PROTECT: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Internet safety features</a:t>
            </a:r>
            <a:endParaRPr lang="en-US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7556" y="3303587"/>
            <a:ext cx="6598444" cy="1016000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Files screening for potential threats</a:t>
            </a: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680" y="1231008"/>
            <a:ext cx="2531168" cy="449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4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7556" y="2289176"/>
            <a:ext cx="7107237" cy="507999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PROTECT: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Internet safety features</a:t>
            </a:r>
            <a:endParaRPr lang="en-US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7556" y="3305175"/>
            <a:ext cx="6598444" cy="2030413"/>
          </a:xfrm>
        </p:spPr>
        <p:txBody>
          <a:bodyPr anchor="t"/>
          <a:lstStyle/>
          <a:p>
            <a:pPr>
              <a:spcBef>
                <a:spcPts val="0"/>
              </a:spcBef>
              <a:buClr>
                <a:srgbClr val="FECB2E"/>
              </a:buClr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User protection when using open Wi-Fi</a:t>
            </a:r>
            <a:r>
              <a:rPr lang="en-US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networks</a:t>
            </a:r>
            <a:endParaRPr lang="en-US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  <a:buClr>
                <a:srgbClr val="FECB2E"/>
              </a:buClr>
            </a:pPr>
            <a:endParaRPr lang="en-US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178" y="766763"/>
            <a:ext cx="2788172" cy="54864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210" y="1223673"/>
            <a:ext cx="2498272" cy="444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8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x9_2014_Template_Textbook">
  <a:themeElements>
    <a:clrScheme name="Yandex">
      <a:dk1>
        <a:sysClr val="windowText" lastClr="000000"/>
      </a:dk1>
      <a:lt1>
        <a:sysClr val="window" lastClr="FFFFFF"/>
      </a:lt1>
      <a:dk2>
        <a:srgbClr val="FFCC00"/>
      </a:dk2>
      <a:lt2>
        <a:srgbClr val="FF0000"/>
      </a:lt2>
      <a:accent1>
        <a:srgbClr val="3878BE"/>
      </a:accent1>
      <a:accent2>
        <a:srgbClr val="8FD541"/>
      </a:accent2>
      <a:accent3>
        <a:srgbClr val="72C3E0"/>
      </a:accent3>
      <a:accent4>
        <a:srgbClr val="FC6867"/>
      </a:accent4>
      <a:accent5>
        <a:srgbClr val="FB7600"/>
      </a:accent5>
      <a:accent6>
        <a:srgbClr val="9E64A9"/>
      </a:accent6>
      <a:hlink>
        <a:srgbClr val="3878BE"/>
      </a:hlink>
      <a:folHlink>
        <a:srgbClr val="3878BE"/>
      </a:folHlink>
    </a:clrScheme>
    <a:fontScheme name="Yandex">
      <a:majorFont>
        <a:latin typeface="Textbook New"/>
        <a:ea typeface=""/>
        <a:cs typeface=""/>
      </a:majorFont>
      <a:minorFont>
        <a:latin typeface="Textbook New Light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50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2015_10_15_LNCHR_OEM_updated</Template>
  <TotalTime>1940</TotalTime>
  <Words>224</Words>
  <Application>Microsoft Macintosh PowerPoint</Application>
  <PresentationFormat>Широкоэкранный</PresentationFormat>
  <Paragraphs>48</Paragraphs>
  <Slides>15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Impact</vt:lpstr>
      <vt:lpstr>Textbook New</vt:lpstr>
      <vt:lpstr>Textbook New Light</vt:lpstr>
      <vt:lpstr>Arial</vt:lpstr>
      <vt:lpstr>16x9_2014_Template_Textbook</vt:lpstr>
      <vt:lpstr>Презентация PowerPoint</vt:lpstr>
      <vt:lpstr>Презентация PowerPoint</vt:lpstr>
      <vt:lpstr>KEY FEATURES</vt:lpstr>
      <vt:lpstr>ZEN: Content Discovery Done Right</vt:lpstr>
      <vt:lpstr>TURBO MODE</vt:lpstr>
      <vt:lpstr>TURBO MODE</vt:lpstr>
      <vt:lpstr>PROTECT: Internet safety features</vt:lpstr>
      <vt:lpstr>PROTECT: Internet safety features</vt:lpstr>
      <vt:lpstr>PROTECT: Internet safety features</vt:lpstr>
      <vt:lpstr>TABLEAU</vt:lpstr>
      <vt:lpstr>CROSS-DEVICE DATA SYNC</vt:lpstr>
      <vt:lpstr>COMMERCIAL TERMS</vt:lpstr>
      <vt:lpstr>SUMMARY</vt:lpstr>
      <vt:lpstr>Questions?</vt:lpstr>
      <vt:lpstr>TECHNICAL REQUIREMENTS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Artem Fokin</dc:creator>
  <cp:lastModifiedBy>пользователь Microsoft Office</cp:lastModifiedBy>
  <cp:revision>65</cp:revision>
  <cp:lastPrinted>2016-05-03T17:08:41Z</cp:lastPrinted>
  <dcterms:created xsi:type="dcterms:W3CDTF">2015-10-30T08:04:45Z</dcterms:created>
  <dcterms:modified xsi:type="dcterms:W3CDTF">2016-08-22T15:15:39Z</dcterms:modified>
</cp:coreProperties>
</file>